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2"/>
  </p:notesMasterIdLst>
  <p:sldIdLst>
    <p:sldId id="256" r:id="rId2"/>
    <p:sldId id="260" r:id="rId3"/>
    <p:sldId id="257" r:id="rId4"/>
    <p:sldId id="259" r:id="rId5"/>
    <p:sldId id="261" r:id="rId6"/>
    <p:sldId id="262" r:id="rId7"/>
    <p:sldId id="264" r:id="rId8"/>
    <p:sldId id="265" r:id="rId9"/>
    <p:sldId id="274" r:id="rId10"/>
    <p:sldId id="278" r:id="rId11"/>
    <p:sldId id="275" r:id="rId12"/>
    <p:sldId id="276" r:id="rId13"/>
    <p:sldId id="279" r:id="rId14"/>
    <p:sldId id="277" r:id="rId15"/>
    <p:sldId id="270" r:id="rId16"/>
    <p:sldId id="272" r:id="rId17"/>
    <p:sldId id="271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07" autoAdjust="0"/>
  </p:normalViewPr>
  <p:slideViewPr>
    <p:cSldViewPr snapToGrid="0" snapToObjects="1">
      <p:cViewPr varScale="1">
        <p:scale>
          <a:sx n="42" d="100"/>
          <a:sy n="42" d="100"/>
        </p:scale>
        <p:origin x="23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6D85-5030-234D-9B81-673572399D7E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1CED5-CF31-1E4A-A5FE-940487575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2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35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www.farmacotherapeutischkompas.nl</a:t>
            </a:r>
            <a:r>
              <a:rPr lang="nl-NL" dirty="0"/>
              <a:t>/preparaatteksten/f/</a:t>
            </a:r>
            <a:r>
              <a:rPr lang="nl-NL" dirty="0" err="1"/>
              <a:t>ferrofumaraat.asp</a:t>
            </a:r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www.farmacotherapeutischkompas.nl</a:t>
            </a:r>
            <a:r>
              <a:rPr lang="nl-NL" dirty="0"/>
              <a:t>/Preparaatteksten/C/ciprofloxacine%20(systemisch).</a:t>
            </a:r>
            <a:r>
              <a:rPr lang="nl-NL" dirty="0" err="1"/>
              <a:t>asp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2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73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07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6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13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41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65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77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19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24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10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6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11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4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18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23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95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43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0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8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E0DC0D-3EDF-6747-B12F-C04C5D763E76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19644" r="28702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2600" y="643467"/>
            <a:ext cx="53735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  <a:cs typeface="Calibri"/>
              </a:rPr>
              <a:t>Geneesmiddelen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52E5FB3-98B9-43D4-8A58-CEF7B85517E9}"/>
              </a:ext>
            </a:extLst>
          </p:cNvPr>
          <p:cNvSpPr txBox="1"/>
          <p:nvPr/>
        </p:nvSpPr>
        <p:spPr>
          <a:xfrm>
            <a:off x="6264479" y="2183130"/>
            <a:ext cx="246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br>
              <a:rPr lang="nl-NL" sz="2400" b="1" dirty="0"/>
            </a:br>
            <a:r>
              <a:rPr lang="nl-NL" sz="2400" b="1" dirty="0"/>
              <a:t>LF1 periode 1/5</a:t>
            </a:r>
          </a:p>
        </p:txBody>
      </p:sp>
    </p:spTree>
    <p:extLst>
      <p:ext uri="{BB962C8B-B14F-4D97-AF65-F5344CB8AC3E}">
        <p14:creationId xmlns:p14="http://schemas.microsoft.com/office/powerpoint/2010/main" val="2348005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4B8A9-83F2-4F8D-ACD0-4E631C29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rgbClr val="0070C0"/>
                </a:solidFill>
              </a:rPr>
              <a:t>Wat zien we hier gebeuren?</a:t>
            </a:r>
            <a:br>
              <a:rPr lang="nl-NL" sz="2800" b="1" i="1" dirty="0">
                <a:solidFill>
                  <a:srgbClr val="0070C0"/>
                </a:solidFill>
              </a:rPr>
            </a:br>
            <a:r>
              <a:rPr lang="nl-NL" sz="2800" b="1" i="1" dirty="0">
                <a:solidFill>
                  <a:srgbClr val="0070C0"/>
                </a:solidFill>
              </a:rPr>
              <a:t>Om de hoeveel tijd neemt deze patiënt een tablet? </a:t>
            </a:r>
            <a:br>
              <a:rPr lang="nl-NL" b="1" i="1" dirty="0">
                <a:solidFill>
                  <a:srgbClr val="0070C0"/>
                </a:solidFill>
              </a:rPr>
            </a:br>
            <a:endParaRPr lang="nl-NL" b="1" i="1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AA213D9F-3A5F-495E-82C0-8F26588A0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178" y="2582472"/>
            <a:ext cx="5894143" cy="3429781"/>
          </a:xfrm>
        </p:spPr>
      </p:pic>
    </p:spTree>
    <p:extLst>
      <p:ext uri="{BB962C8B-B14F-4D97-AF65-F5344CB8AC3E}">
        <p14:creationId xmlns:p14="http://schemas.microsoft.com/office/powerpoint/2010/main" val="416813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FBEA9-9E11-46F2-8023-885BFA1A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Omzetting en uitscheiding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271A4-D0AF-4E2D-827A-61EEE0D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Lever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Omzet/afbraakproduct gemakkelijker uit te scheiden door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b="1" dirty="0">
                <a:solidFill>
                  <a:srgbClr val="0070C0"/>
                </a:solidFill>
              </a:rPr>
              <a:t>Nieren</a:t>
            </a:r>
            <a:br>
              <a:rPr lang="nl-NL" dirty="0">
                <a:solidFill>
                  <a:srgbClr val="0070C0"/>
                </a:solidFill>
              </a:rPr>
            </a:b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Goede lever- en nierfunctie belangrijk! </a:t>
            </a:r>
            <a:br>
              <a:rPr lang="nl-NL" dirty="0">
                <a:solidFill>
                  <a:srgbClr val="0070C0"/>
                </a:solidFill>
              </a:rPr>
            </a:b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ophoping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vergiftiging </a:t>
            </a:r>
            <a:r>
              <a:rPr lang="nl-NL" sz="2400" b="1" dirty="0">
                <a:solidFill>
                  <a:srgbClr val="0070C0"/>
                </a:solidFill>
              </a:rPr>
              <a:t>= cumulatie </a:t>
            </a:r>
            <a:r>
              <a:rPr lang="nl-NL" dirty="0">
                <a:solidFill>
                  <a:srgbClr val="0070C0"/>
                </a:solidFill>
              </a:rPr>
              <a:t>(stapeling)</a:t>
            </a:r>
          </a:p>
          <a:p>
            <a:r>
              <a:rPr lang="nl-NL" dirty="0">
                <a:solidFill>
                  <a:srgbClr val="0070C0"/>
                </a:solidFill>
              </a:rPr>
              <a:t>Slechte lever- en/of nierfunctie is CONTRA-INDICATIE</a:t>
            </a:r>
          </a:p>
          <a:p>
            <a:r>
              <a:rPr lang="nl-NL" b="1" i="1" dirty="0">
                <a:solidFill>
                  <a:srgbClr val="0070C0"/>
                </a:solidFill>
              </a:rPr>
              <a:t>Waarom????</a:t>
            </a:r>
          </a:p>
          <a:p>
            <a:endParaRPr lang="nl-NL" dirty="0"/>
          </a:p>
        </p:txBody>
      </p:sp>
      <p:pic>
        <p:nvPicPr>
          <p:cNvPr id="2050" name="Picture 2" descr="Lever - Wikipedia">
            <a:extLst>
              <a:ext uri="{FF2B5EF4-FFF2-40B4-BE49-F238E27FC236}">
                <a16:creationId xmlns:a16="http://schemas.microsoft.com/office/drawing/2014/main" id="{1643541A-5047-49BB-A7F1-16B8DF86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66" y="48577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nieren">
            <a:extLst>
              <a:ext uri="{FF2B5EF4-FFF2-40B4-BE49-F238E27FC236}">
                <a16:creationId xmlns:a16="http://schemas.microsoft.com/office/drawing/2014/main" id="{BFF7073C-63A8-4985-8D72-E5DC36AC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4" y="5124228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7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94688-4671-41FE-B1EE-7F603C8F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Halfwaardetijd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331611-77C9-4984-B6C3-D4A1A64F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Tijdsduur waarin de hoeveel geneesmiddel in het bloed tot de helft is verminder</a:t>
            </a:r>
          </a:p>
          <a:p>
            <a:r>
              <a:rPr lang="nl-NL" dirty="0">
                <a:solidFill>
                  <a:srgbClr val="0070C0"/>
                </a:solidFill>
              </a:rPr>
              <a:t>Verschilt per geneesmiddel</a:t>
            </a:r>
          </a:p>
          <a:p>
            <a:r>
              <a:rPr lang="nl-NL" dirty="0">
                <a:solidFill>
                  <a:srgbClr val="0070C0"/>
                </a:solidFill>
              </a:rPr>
              <a:t>Varieert van 1 uur tot meerdere dagen</a:t>
            </a:r>
            <a:br>
              <a:rPr lang="nl-NL" dirty="0">
                <a:solidFill>
                  <a:srgbClr val="0070C0"/>
                </a:solidFill>
              </a:rPr>
            </a:b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Afhankelijk van :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snelheid waarmee lever het middel omzet</a:t>
            </a:r>
            <a:b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 snelheid waarmee nieren het middel uitscheidt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Werkingsduur ongeveer 2-3 maal de halfwaardetijd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06614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9373D-2683-4465-BC48-0FC0086B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2F6E49-98E5-4B71-AA94-3DA397CB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ene geneesmiddel moet 4x per dag worden ingenomen, het andere maar 1x per dag of zelfs maar 1x per 2 dagen. </a:t>
            </a:r>
          </a:p>
          <a:p>
            <a:r>
              <a:rPr lang="nl-NL" sz="4000" b="1" i="1" dirty="0">
                <a:solidFill>
                  <a:srgbClr val="0070C0"/>
                </a:solidFill>
              </a:rPr>
              <a:t>Hoe komt dit?</a:t>
            </a:r>
          </a:p>
        </p:txBody>
      </p:sp>
    </p:spTree>
    <p:extLst>
      <p:ext uri="{BB962C8B-B14F-4D97-AF65-F5344CB8AC3E}">
        <p14:creationId xmlns:p14="http://schemas.microsoft.com/office/powerpoint/2010/main" val="149503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45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1B86C-5F26-4C83-AF9C-A42ACECE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DOSERING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34BCE8-DF3A-4878-A0DE-0E7B50F4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Hoeveelheid per 24 uur</a:t>
            </a:r>
          </a:p>
          <a:p>
            <a:r>
              <a:rPr lang="nl-NL" dirty="0">
                <a:solidFill>
                  <a:srgbClr val="0070C0"/>
                </a:solidFill>
              </a:rPr>
              <a:t>Verdeeld over de dag (meestal)</a:t>
            </a:r>
          </a:p>
          <a:p>
            <a:r>
              <a:rPr lang="nl-NL" dirty="0">
                <a:solidFill>
                  <a:srgbClr val="0070C0"/>
                </a:solidFill>
              </a:rPr>
              <a:t>Tijdens het eten? </a:t>
            </a:r>
            <a:r>
              <a:rPr lang="nl-NL" b="1" i="1" dirty="0">
                <a:solidFill>
                  <a:srgbClr val="0070C0"/>
                </a:solidFill>
              </a:rPr>
              <a:t>Waarom</a:t>
            </a:r>
            <a:r>
              <a:rPr lang="nl-NL" b="1" dirty="0">
                <a:solidFill>
                  <a:srgbClr val="0070C0"/>
                </a:solidFill>
              </a:rPr>
              <a:t>?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Op lege mag</a:t>
            </a:r>
            <a:r>
              <a:rPr lang="nl-NL" i="1" dirty="0">
                <a:solidFill>
                  <a:srgbClr val="0070C0"/>
                </a:solidFill>
              </a:rPr>
              <a:t>? </a:t>
            </a:r>
            <a:r>
              <a:rPr lang="nl-NL" b="1" i="1" dirty="0">
                <a:solidFill>
                  <a:srgbClr val="0070C0"/>
                </a:solidFill>
              </a:rPr>
              <a:t>Waarom?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Antibiotica zo goed mogelijk verdelen over de dag!</a:t>
            </a:r>
          </a:p>
        </p:txBody>
      </p:sp>
      <p:pic>
        <p:nvPicPr>
          <p:cNvPr id="1026" name="Picture 2" descr="Ouders geven vaak verkeerde dosis medicatie' | Gezondheidsnet">
            <a:extLst>
              <a:ext uri="{FF2B5EF4-FFF2-40B4-BE49-F238E27FC236}">
                <a16:creationId xmlns:a16="http://schemas.microsoft.com/office/drawing/2014/main" id="{5D5D89C8-7944-426F-B667-C8C2E62F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98" y="952500"/>
            <a:ext cx="3435202" cy="30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0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Geneesmiddelgroepen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2970" y="2096302"/>
            <a:ext cx="7620000" cy="3588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Opdracht:</a:t>
            </a:r>
            <a:r>
              <a:rPr lang="nl-NL" sz="1600" dirty="0"/>
              <a:t> kijk in je boek ‘Geneesmiddelenkennis’ en zoek uit: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</a:t>
            </a:r>
            <a:r>
              <a:rPr lang="nl-NL" sz="1600" i="1" dirty="0">
                <a:solidFill>
                  <a:srgbClr val="0070C0"/>
                </a:solidFill>
                <a:sym typeface="Wingdings"/>
              </a:rPr>
              <a:t>Wat zijn niet-opioïden? In welke groepen kun je ze indelen?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i="1" dirty="0">
                <a:solidFill>
                  <a:srgbClr val="0070C0"/>
                </a:solidFill>
                <a:sym typeface="Wingdings"/>
              </a:rPr>
              <a:t> Welke bijwerkingen hebben de verschillende niet-opioïden?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i="1" dirty="0">
                <a:solidFill>
                  <a:srgbClr val="0070C0"/>
                </a:solidFill>
                <a:sym typeface="Wingdings"/>
              </a:rPr>
              <a:t> Wat zijn prostaglandinen?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i="1" dirty="0">
                <a:solidFill>
                  <a:srgbClr val="0070C0"/>
                </a:solidFill>
                <a:sym typeface="Wingdings"/>
              </a:rPr>
              <a:t> Wat zijn, per groep niet-opioïden, de bijwerkingen?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i="1" dirty="0">
                <a:solidFill>
                  <a:srgbClr val="0070C0"/>
                </a:solidFill>
                <a:sym typeface="Wingdings"/>
              </a:rPr>
              <a:t> Wat zijn opioïden? Wat zijn indicaties voor opioïden?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i="1" dirty="0">
                <a:solidFill>
                  <a:srgbClr val="0070C0"/>
                </a:solidFill>
                <a:sym typeface="Wingdings"/>
              </a:rPr>
              <a:t> In welke groepen kunnen we de antibacteriële middelen verdelen?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i="1" dirty="0">
                <a:solidFill>
                  <a:srgbClr val="0070C0"/>
                </a:solidFill>
                <a:sym typeface="Wingdings"/>
              </a:rPr>
              <a:t> Benoem veelvoorkomende bijwerkingen van antibacteriële middelen (antibiotica)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14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582D9-0CA1-4D7D-808B-2926CAC3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Ordening volgens orgaansetting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EB1A86-89F4-4A45-84F7-A18EF07B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0" y="2516711"/>
            <a:ext cx="4028987" cy="39881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1800" dirty="0"/>
              <a:t>Pijn 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Psychische aandoeningen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Mond, keel, neus en oren 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Bloed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Bloedsomloop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Maagdarmkanaal 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804117" y="2516711"/>
            <a:ext cx="38053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Luchtwegen  </a:t>
            </a:r>
          </a:p>
          <a:p>
            <a:r>
              <a:rPr lang="nl-NL" dirty="0"/>
              <a:t>Hormonen </a:t>
            </a:r>
          </a:p>
          <a:p>
            <a:r>
              <a:rPr lang="nl-NL" dirty="0"/>
              <a:t>Stofwisseling</a:t>
            </a:r>
          </a:p>
          <a:p>
            <a:r>
              <a:rPr lang="nl-NL" dirty="0"/>
              <a:t>Huid </a:t>
            </a:r>
          </a:p>
          <a:p>
            <a:r>
              <a:rPr lang="nl-NL" dirty="0"/>
              <a:t>Infectieziekten </a:t>
            </a:r>
          </a:p>
          <a:p>
            <a:r>
              <a:rPr lang="nl-NL" dirty="0"/>
              <a:t>Urinewegen </a:t>
            </a:r>
          </a:p>
          <a:p>
            <a:r>
              <a:rPr lang="nl-NL" dirty="0"/>
              <a:t>Oog </a:t>
            </a:r>
          </a:p>
          <a:p>
            <a:r>
              <a:rPr lang="nl-NL" dirty="0"/>
              <a:t>Psychiatrische aandoeningen </a:t>
            </a:r>
          </a:p>
          <a:p>
            <a:r>
              <a:rPr lang="nl-NL" dirty="0"/>
              <a:t>Aandoeningen van het zenuwstelsel </a:t>
            </a:r>
          </a:p>
          <a:p>
            <a:r>
              <a:rPr lang="nl-NL" dirty="0"/>
              <a:t>Kwaadaardige aandoeningen </a:t>
            </a:r>
          </a:p>
        </p:txBody>
      </p:sp>
    </p:spTree>
    <p:extLst>
      <p:ext uri="{BB962C8B-B14F-4D97-AF65-F5344CB8AC3E}">
        <p14:creationId xmlns:p14="http://schemas.microsoft.com/office/powerpoint/2010/main" val="83354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93355"/>
              </p:ext>
            </p:extLst>
          </p:nvPr>
        </p:nvGraphicFramePr>
        <p:xfrm>
          <a:off x="126663" y="1975806"/>
          <a:ext cx="8890674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6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221">
                <a:tc>
                  <a:txBody>
                    <a:bodyPr/>
                    <a:lstStyle/>
                    <a:p>
                      <a:r>
                        <a:rPr lang="nl-NL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 is het?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Toepassing/ziektebeeld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Toedieningsvorm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Gebruik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821">
                <a:tc>
                  <a:txBody>
                    <a:bodyPr/>
                    <a:lstStyle/>
                    <a:p>
                      <a:r>
                        <a:rPr lang="nl-NL" dirty="0" err="1"/>
                        <a:t>Ferrofumaraat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Ijzerpre-paraat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Anemie (bloedarmoede)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Tablet of suspensie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 een lege maag innemen (half uur voor het eten)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55">
                <a:tc>
                  <a:txBody>
                    <a:bodyPr/>
                    <a:lstStyle/>
                    <a:p>
                      <a:r>
                        <a:rPr lang="nl-NL" dirty="0" err="1"/>
                        <a:t>Ciprofloxacine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Antibio-ticum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Bacteriële infectie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Kuur van 7-14 dagen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1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622" y="545826"/>
            <a:ext cx="7290054" cy="1499616"/>
          </a:xfrm>
        </p:spPr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5352" y="2045442"/>
            <a:ext cx="7290054" cy="4557812"/>
          </a:xfrm>
        </p:spPr>
        <p:txBody>
          <a:bodyPr>
            <a:normAutofit/>
          </a:bodyPr>
          <a:lstStyle/>
          <a:p>
            <a:r>
              <a:rPr lang="nl-NL" dirty="0"/>
              <a:t>Een reden om een bepaald middel </a:t>
            </a:r>
            <a:r>
              <a:rPr lang="nl-NL" b="1" dirty="0"/>
              <a:t>niet</a:t>
            </a:r>
            <a:r>
              <a:rPr lang="nl-NL" i="1" dirty="0"/>
              <a:t> </a:t>
            </a:r>
            <a:r>
              <a:rPr lang="nl-NL" dirty="0"/>
              <a:t>te mogen gebruiken</a:t>
            </a:r>
          </a:p>
          <a:p>
            <a:r>
              <a:rPr lang="nl-NL" dirty="0"/>
              <a:t>Kans op nadelige bijwerkingen</a:t>
            </a:r>
          </a:p>
          <a:p>
            <a:r>
              <a:rPr lang="nl-NL" dirty="0"/>
              <a:t>Algemene contra-indicaties</a:t>
            </a:r>
          </a:p>
          <a:p>
            <a:pPr lvl="1"/>
            <a:r>
              <a:rPr lang="nl-NL" dirty="0"/>
              <a:t>Slecht werkende nieren</a:t>
            </a:r>
          </a:p>
          <a:p>
            <a:pPr lvl="1"/>
            <a:r>
              <a:rPr lang="nl-NL" dirty="0"/>
              <a:t>Slecht werkende lever</a:t>
            </a:r>
          </a:p>
          <a:p>
            <a:pPr lvl="1"/>
            <a:r>
              <a:rPr lang="nl-NL" dirty="0"/>
              <a:t>Overgevoeligheid</a:t>
            </a:r>
          </a:p>
          <a:p>
            <a:pPr lvl="1"/>
            <a:r>
              <a:rPr lang="nl-NL" dirty="0"/>
              <a:t>Zwangerschap/borstvoeding</a:t>
            </a:r>
          </a:p>
          <a:p>
            <a:r>
              <a:rPr lang="nl-NL" dirty="0"/>
              <a:t>Specifieke contra-indicatie </a:t>
            </a:r>
          </a:p>
          <a:p>
            <a:pPr lvl="1"/>
            <a:r>
              <a:rPr lang="nl-NL" dirty="0"/>
              <a:t>Bv. geneesmiddel met spierverslappende werking bij spierziekte. Welk geneesmiddel is dit bijvoorbeeld?</a:t>
            </a:r>
          </a:p>
        </p:txBody>
      </p:sp>
    </p:spTree>
    <p:extLst>
      <p:ext uri="{BB962C8B-B14F-4D97-AF65-F5344CB8AC3E}">
        <p14:creationId xmlns:p14="http://schemas.microsoft.com/office/powerpoint/2010/main" val="306760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Bijwerkingen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741" y="1750465"/>
            <a:ext cx="5336241" cy="5078506"/>
          </a:xfrm>
        </p:spPr>
        <p:txBody>
          <a:bodyPr/>
          <a:lstStyle/>
          <a:p>
            <a:r>
              <a:rPr lang="nl-NL" dirty="0"/>
              <a:t>Een geneesmiddel heeft vaak ook een ongewenste werking: de bijwerking</a:t>
            </a:r>
          </a:p>
          <a:p>
            <a:endParaRPr lang="nl-NL" dirty="0"/>
          </a:p>
          <a:p>
            <a:r>
              <a:rPr lang="nl-NL" dirty="0"/>
              <a:t>Bijwerkingen kunnen ernstig zijn en leiden tot: </a:t>
            </a:r>
          </a:p>
          <a:p>
            <a:pPr lvl="1"/>
            <a:r>
              <a:rPr lang="nl-NL" dirty="0"/>
              <a:t>Overlijden</a:t>
            </a:r>
          </a:p>
          <a:p>
            <a:pPr lvl="1"/>
            <a:r>
              <a:rPr lang="nl-NL" dirty="0"/>
              <a:t>Ziekenhuisopname</a:t>
            </a:r>
          </a:p>
          <a:p>
            <a:pPr marL="128016" lvl="1" indent="0">
              <a:buNone/>
            </a:pPr>
            <a:endParaRPr lang="nl-NL" dirty="0"/>
          </a:p>
          <a:p>
            <a:r>
              <a:rPr lang="nl-NL" dirty="0"/>
              <a:t>Fabrikant is verplicht de bijwerkingen in de bijsluiter te vermelden.</a:t>
            </a:r>
          </a:p>
          <a:p>
            <a:r>
              <a:rPr lang="nl-NL" dirty="0"/>
              <a:t>Veel voorkomende bijwerkingen zijn?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982" y="1923757"/>
            <a:ext cx="2515430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Farmacotherapie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49424"/>
            <a:ext cx="7290054" cy="4023360"/>
          </a:xfrm>
        </p:spPr>
        <p:txBody>
          <a:bodyPr/>
          <a:lstStyle/>
          <a:p>
            <a:r>
              <a:rPr lang="nl-NL" dirty="0"/>
              <a:t>De behandeling van ziekten met geneesmiddelen</a:t>
            </a:r>
          </a:p>
          <a:p>
            <a:endParaRPr lang="nl-NL" dirty="0"/>
          </a:p>
          <a:p>
            <a:pPr lvl="1"/>
            <a:r>
              <a:rPr lang="nl-NL" sz="1800" b="1" dirty="0"/>
              <a:t>Farmacon</a:t>
            </a:r>
            <a:r>
              <a:rPr lang="nl-NL" sz="1800" dirty="0"/>
              <a:t> = geneesmiddel</a:t>
            </a:r>
          </a:p>
          <a:p>
            <a:pPr lvl="1"/>
            <a:r>
              <a:rPr lang="nl-NL" sz="1800" b="1" dirty="0"/>
              <a:t>Therapie</a:t>
            </a:r>
            <a:r>
              <a:rPr lang="nl-NL" sz="1800" dirty="0"/>
              <a:t> = behandeling</a:t>
            </a:r>
          </a:p>
        </p:txBody>
      </p:sp>
    </p:spTree>
    <p:extLst>
      <p:ext uri="{BB962C8B-B14F-4D97-AF65-F5344CB8AC3E}">
        <p14:creationId xmlns:p14="http://schemas.microsoft.com/office/powerpoint/2010/main" val="124821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Interacties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4930" y="2192267"/>
            <a:ext cx="4863970" cy="2971800"/>
          </a:xfrm>
        </p:spPr>
        <p:txBody>
          <a:bodyPr>
            <a:normAutofit/>
          </a:bodyPr>
          <a:lstStyle/>
          <a:p>
            <a:r>
              <a:rPr lang="nl-NL" sz="1600" dirty="0"/>
              <a:t>Een (ongewenste) werking door tegelijkertijd gebruiken van verschillende geneesmiddelen</a:t>
            </a:r>
          </a:p>
          <a:p>
            <a:pPr marL="114300" indent="0">
              <a:buNone/>
            </a:pPr>
            <a:r>
              <a:rPr lang="nl-NL" sz="1800" dirty="0"/>
              <a:t>Effect: </a:t>
            </a:r>
          </a:p>
          <a:p>
            <a:pPr lvl="1"/>
            <a:r>
              <a:rPr lang="nl-NL" sz="1400" dirty="0"/>
              <a:t>Beïnvloeden van elkaars werking: versterken of verzwakken</a:t>
            </a:r>
          </a:p>
          <a:p>
            <a:endParaRPr lang="nl-NL" sz="1800" dirty="0"/>
          </a:p>
        </p:txBody>
      </p:sp>
      <p:sp>
        <p:nvSpPr>
          <p:cNvPr id="5" name="Tekstvak 4"/>
          <p:cNvSpPr txBox="1"/>
          <p:nvPr/>
        </p:nvSpPr>
        <p:spPr>
          <a:xfrm>
            <a:off x="768096" y="3678167"/>
            <a:ext cx="56271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Ook interacties met voedingsmiddelen/alcohol/zelfzorggeneesmiddelen! </a:t>
            </a:r>
          </a:p>
          <a:p>
            <a:endParaRPr lang="nl-NL" sz="1600" b="1" dirty="0"/>
          </a:p>
          <a:p>
            <a:r>
              <a:rPr lang="nl-NL" sz="1600" dirty="0"/>
              <a:t>Hoe kun je op een verpakking van een medicijn (voorgeschreven door een (huis)arts) zien dat het bijvoorbeeld niet met alcohol ingenomen mag worden?</a:t>
            </a:r>
          </a:p>
          <a:p>
            <a:endParaRPr lang="nl-NL" sz="1600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58" y="2359696"/>
            <a:ext cx="1991588" cy="28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nl-NL" sz="2400" b="1" dirty="0">
                <a:latin typeface="+mn-lt"/>
                <a:cs typeface="Calibri"/>
              </a:rPr>
              <a:t>Zelfzorg of alleen op recept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446" y="2010318"/>
            <a:ext cx="3492177" cy="4023360"/>
          </a:xfrm>
        </p:spPr>
        <p:txBody>
          <a:bodyPr>
            <a:normAutofit/>
          </a:bodyPr>
          <a:lstStyle/>
          <a:p>
            <a:r>
              <a:rPr lang="nl-NL" dirty="0"/>
              <a:t>Zelfzorgmiddelen</a:t>
            </a:r>
          </a:p>
          <a:p>
            <a:pPr lvl="1"/>
            <a:r>
              <a:rPr lang="nl-NL" dirty="0"/>
              <a:t>Te koop in drogist, apotheek, supermarkt</a:t>
            </a:r>
          </a:p>
          <a:p>
            <a:pPr lvl="1"/>
            <a:r>
              <a:rPr lang="nl-NL" dirty="0"/>
              <a:t>Normaal gebruik levert weinig problemen op </a:t>
            </a:r>
          </a:p>
          <a:p>
            <a:pPr lvl="1"/>
            <a:r>
              <a:rPr lang="nl-NL" b="1" dirty="0"/>
              <a:t>OTC</a:t>
            </a:r>
            <a:r>
              <a:rPr lang="nl-NL" dirty="0"/>
              <a:t>-preparaten (‘over the counter’)</a:t>
            </a:r>
          </a:p>
          <a:p>
            <a:pPr marL="128016" lvl="1" indent="0">
              <a:buNone/>
            </a:pP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/>
              <a:t>Uitsluitend recept (</a:t>
            </a:r>
            <a:r>
              <a:rPr lang="nl-NL" b="1" dirty="0"/>
              <a:t>UR</a:t>
            </a:r>
            <a:r>
              <a:rPr lang="nl-NL" dirty="0"/>
              <a:t>)-geneesmiddelen  </a:t>
            </a:r>
          </a:p>
          <a:p>
            <a:pPr lvl="1"/>
            <a:r>
              <a:rPr lang="nl-NL" dirty="0"/>
              <a:t>Alleen op medisch advies </a:t>
            </a:r>
          </a:p>
          <a:p>
            <a:pPr lvl="1"/>
            <a:r>
              <a:rPr lang="nl-NL" dirty="0"/>
              <a:t>Recept door arts</a:t>
            </a:r>
          </a:p>
          <a:p>
            <a:pPr marL="114300" indent="0">
              <a:buNone/>
            </a:pPr>
            <a:endParaRPr lang="nl-NL" dirty="0"/>
          </a:p>
          <a:p>
            <a:pPr marL="41148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AF2000-5A6B-4974-8443-11636388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309F6-BCF2-4F38-A2F7-3B705A8AA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20" y="542425"/>
            <a:ext cx="2702052" cy="32208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95ABCA-4CF7-42C3-84A4-CF35EA4F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465B32-9198-475B-A052-07B196615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FF28AE-37C6-4221-BEB4-4A39759F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349" y="4593498"/>
            <a:ext cx="2160270" cy="14401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32653" y="6032168"/>
            <a:ext cx="461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69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Toedieningswegen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  <a:p>
            <a:r>
              <a:rPr lang="nl-NL" sz="2400" i="1" dirty="0"/>
              <a:t>Op welke manier komt het geneesmiddel bij/in het lichaam?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39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Toedieningswegen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Lokaal</a:t>
            </a:r>
          </a:p>
          <a:p>
            <a:pPr lvl="1"/>
            <a:r>
              <a:rPr lang="nl-NL" dirty="0"/>
              <a:t>Geneesmiddel toedienen </a:t>
            </a:r>
            <a:r>
              <a:rPr lang="nl-NL" i="1" dirty="0"/>
              <a:t>direct op de plaats van werking</a:t>
            </a:r>
          </a:p>
          <a:p>
            <a:pPr lvl="1"/>
            <a:r>
              <a:rPr lang="nl-NL" dirty="0"/>
              <a:t>Voorbeelden? </a:t>
            </a:r>
          </a:p>
          <a:p>
            <a:endParaRPr lang="nl-NL" dirty="0"/>
          </a:p>
          <a:p>
            <a:r>
              <a:rPr lang="nl-NL" b="1" dirty="0"/>
              <a:t>Systemisch</a:t>
            </a:r>
          </a:p>
          <a:p>
            <a:pPr lvl="1"/>
            <a:r>
              <a:rPr lang="nl-NL" dirty="0"/>
              <a:t>Via </a:t>
            </a:r>
            <a:r>
              <a:rPr lang="nl-NL" i="1" dirty="0"/>
              <a:t>bloedsomloop</a:t>
            </a:r>
            <a:r>
              <a:rPr lang="nl-NL" dirty="0"/>
              <a:t> naar plaats waar het moet werken</a:t>
            </a:r>
          </a:p>
          <a:p>
            <a:pPr lvl="1"/>
            <a:r>
              <a:rPr lang="nl-NL" dirty="0"/>
              <a:t>Voorbeelden?</a:t>
            </a:r>
          </a:p>
        </p:txBody>
      </p:sp>
    </p:spTree>
    <p:extLst>
      <p:ext uri="{BB962C8B-B14F-4D97-AF65-F5344CB8AC3E}">
        <p14:creationId xmlns:p14="http://schemas.microsoft.com/office/powerpoint/2010/main" val="25503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A1C474-9520-4442-A15C-F5C959F19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3855752" cy="6148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21239" cy="1499616"/>
          </a:xfrm>
        </p:spPr>
        <p:txBody>
          <a:bodyPr>
            <a:normAutofit/>
          </a:bodyPr>
          <a:lstStyle/>
          <a:p>
            <a:r>
              <a:rPr lang="nl-NL" sz="4200" b="1" dirty="0">
                <a:solidFill>
                  <a:srgbClr val="FFFFFF"/>
                </a:solidFill>
              </a:rPr>
              <a:t>Lokale</a:t>
            </a:r>
            <a:r>
              <a:rPr lang="nl-NL" sz="4200" dirty="0">
                <a:solidFill>
                  <a:srgbClr val="FFFFFF"/>
                </a:solidFill>
              </a:rPr>
              <a:t> </a:t>
            </a:r>
            <a:r>
              <a:rPr lang="nl-NL" sz="4200" b="1" dirty="0">
                <a:solidFill>
                  <a:srgbClr val="FFFFFF"/>
                </a:solidFill>
              </a:rPr>
              <a:t>werking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1119ED-429A-4BD7-A7C0-27E866C85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643" y="2030620"/>
            <a:ext cx="2843784" cy="3931920"/>
          </a:xfrm>
        </p:spPr>
        <p:txBody>
          <a:bodyPr>
            <a:normAutofit/>
          </a:bodyPr>
          <a:lstStyle/>
          <a:p>
            <a:r>
              <a:rPr lang="nl-NL" sz="1400" i="1" dirty="0">
                <a:solidFill>
                  <a:srgbClr val="FFFFFF"/>
                </a:solidFill>
              </a:rPr>
              <a:t>Cutaan</a:t>
            </a:r>
            <a:r>
              <a:rPr lang="nl-NL" sz="1400" dirty="0">
                <a:solidFill>
                  <a:srgbClr val="FFFFFF"/>
                </a:solidFill>
              </a:rPr>
              <a:t> = op de huid</a:t>
            </a:r>
          </a:p>
          <a:p>
            <a:r>
              <a:rPr lang="nl-NL" sz="1400" b="1" dirty="0">
                <a:solidFill>
                  <a:srgbClr val="FFFFFF"/>
                </a:solidFill>
              </a:rPr>
              <a:t>Toedieningsvormen</a:t>
            </a:r>
            <a:r>
              <a:rPr lang="nl-NL" sz="1400" dirty="0">
                <a:solidFill>
                  <a:srgbClr val="FFFFFF"/>
                </a:solidFill>
              </a:rPr>
              <a:t>: zalf, crème </a:t>
            </a:r>
          </a:p>
          <a:p>
            <a:pPr lvl="1"/>
            <a:endParaRPr lang="nl-NL" sz="1400" dirty="0">
              <a:solidFill>
                <a:srgbClr val="FFFFFF"/>
              </a:solidFill>
            </a:endParaRPr>
          </a:p>
          <a:p>
            <a:r>
              <a:rPr lang="nl-NL" sz="1400" i="1" dirty="0">
                <a:solidFill>
                  <a:srgbClr val="FFFFFF"/>
                </a:solidFill>
              </a:rPr>
              <a:t>Inhalatie</a:t>
            </a:r>
            <a:r>
              <a:rPr lang="nl-NL" sz="1400" dirty="0">
                <a:solidFill>
                  <a:srgbClr val="FFFFFF"/>
                </a:solidFill>
              </a:rPr>
              <a:t> = via de luchtpijp of neusholte</a:t>
            </a:r>
          </a:p>
          <a:p>
            <a:r>
              <a:rPr lang="nl-NL" sz="1400" b="1" dirty="0">
                <a:solidFill>
                  <a:srgbClr val="FFFFFF"/>
                </a:solidFill>
              </a:rPr>
              <a:t>Toedieningsvormen: </a:t>
            </a:r>
            <a:r>
              <a:rPr lang="nl-NL" sz="1400" dirty="0">
                <a:solidFill>
                  <a:srgbClr val="FFFFFF"/>
                </a:solidFill>
              </a:rPr>
              <a:t>poederinhalator, neusspray</a:t>
            </a:r>
          </a:p>
          <a:p>
            <a:pPr lvl="1"/>
            <a:endParaRPr lang="nl-NL" sz="1400" dirty="0">
              <a:solidFill>
                <a:srgbClr val="FFFFFF"/>
              </a:solidFill>
            </a:endParaRPr>
          </a:p>
          <a:p>
            <a:r>
              <a:rPr lang="nl-NL" sz="1400" i="1" dirty="0">
                <a:solidFill>
                  <a:srgbClr val="FFFFFF"/>
                </a:solidFill>
              </a:rPr>
              <a:t>Slijmvliezen</a:t>
            </a:r>
            <a:r>
              <a:rPr lang="nl-NL" sz="1400" dirty="0">
                <a:solidFill>
                  <a:srgbClr val="FFFFFF"/>
                </a:solidFill>
              </a:rPr>
              <a:t> (mond, oren, ogen, vagina)</a:t>
            </a:r>
          </a:p>
          <a:p>
            <a:r>
              <a:rPr lang="nl-NL" sz="1400" b="1" dirty="0">
                <a:solidFill>
                  <a:srgbClr val="FFFFFF"/>
                </a:solidFill>
              </a:rPr>
              <a:t>Toedieningsvormen: </a:t>
            </a:r>
            <a:r>
              <a:rPr lang="nl-NL" sz="1400" dirty="0">
                <a:solidFill>
                  <a:srgbClr val="FFFFFF"/>
                </a:solidFill>
              </a:rPr>
              <a:t>oordruppels, oogdruppels, ovules (vaginale-tablet)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9265" r="47043" b="1"/>
          <a:stretch/>
        </p:blipFill>
        <p:spPr>
          <a:xfrm>
            <a:off x="4220120" y="321732"/>
            <a:ext cx="2848683" cy="367484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E9D90B0-DFA8-463E-89BC-92BE2FCB1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1732"/>
            <a:ext cx="1715190" cy="210820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3470" b="-5"/>
          <a:stretch/>
        </p:blipFill>
        <p:spPr bwMode="auto">
          <a:xfrm>
            <a:off x="4220118" y="4157449"/>
            <a:ext cx="2848684" cy="23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31950" r="34894"/>
          <a:stretch/>
        </p:blipFill>
        <p:spPr>
          <a:xfrm>
            <a:off x="7187510" y="2590800"/>
            <a:ext cx="1715191" cy="3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nl-NL" sz="3900" b="1" dirty="0"/>
              <a:t>Systemische 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1324" y="2012902"/>
            <a:ext cx="3492177" cy="43004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1100" b="1" dirty="0"/>
              <a:t>Oraal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Via de mond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Toedieningsvormen: </a:t>
            </a:r>
            <a:r>
              <a:rPr lang="nl-NL" sz="1100" dirty="0"/>
              <a:t>tablet, capsule, drank</a:t>
            </a:r>
            <a:endParaRPr lang="nl-NL" sz="1800" dirty="0"/>
          </a:p>
          <a:p>
            <a:pPr>
              <a:lnSpc>
                <a:spcPct val="100000"/>
              </a:lnSpc>
            </a:pPr>
            <a:r>
              <a:rPr lang="nl-NL" sz="1100" b="1" dirty="0"/>
              <a:t>Sublinguaal/oromucosaal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Onder de tong</a:t>
            </a:r>
          </a:p>
          <a:p>
            <a:pPr>
              <a:lnSpc>
                <a:spcPct val="100000"/>
              </a:lnSpc>
            </a:pPr>
            <a:r>
              <a:rPr lang="nl-NL" sz="1100" b="1" dirty="0"/>
              <a:t>Rectaal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Via de anus, rectum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Toedieningsvormen</a:t>
            </a:r>
            <a:r>
              <a:rPr lang="nl-NL" sz="1100" dirty="0"/>
              <a:t>: zetpil, klysma</a:t>
            </a:r>
          </a:p>
          <a:p>
            <a:pPr>
              <a:lnSpc>
                <a:spcPct val="100000"/>
              </a:lnSpc>
            </a:pPr>
            <a:r>
              <a:rPr lang="nl-NL" sz="1100" b="1" dirty="0"/>
              <a:t>Transdermaal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Door de huid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Toedieningsvorm: </a:t>
            </a:r>
            <a:r>
              <a:rPr lang="nl-NL" sz="1100" dirty="0"/>
              <a:t>pleister (bijv. morfinepleister, nicotinepleister)</a:t>
            </a:r>
          </a:p>
          <a:p>
            <a:pPr>
              <a:lnSpc>
                <a:spcPct val="100000"/>
              </a:lnSpc>
            </a:pPr>
            <a:r>
              <a:rPr lang="nl-NL" sz="1100" b="1" dirty="0"/>
              <a:t>Parenteraal (buiten maagdarmkanaal om)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Via injectie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Toedieningsvormen: </a:t>
            </a:r>
            <a:r>
              <a:rPr lang="nl-NL" sz="1100" dirty="0"/>
              <a:t>subcutaan (onder de huid), intraveneus (in ader), intramusculair (in de spier)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8F21005-714A-4D08-81C9-A399D2B80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815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65D2018-EF1B-4369-AEEF-DE8B2E0C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7" y="321731"/>
            <a:ext cx="2458964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20" y="1398548"/>
            <a:ext cx="2218529" cy="1508599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1A64184-AE91-40C7-870A-D746F3EB5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384" y="311970"/>
            <a:ext cx="1521616" cy="1180366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8BFA6B6-2AF3-45FC-A62A-E852E76D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7154" y="1665817"/>
            <a:ext cx="1510846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023" y="2106205"/>
            <a:ext cx="1281596" cy="1413525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BC904551-9DD6-4BA6-A066-1BAFF6E6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6292ADE-17BA-41D1-AFED-F7B1829EA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349" y="4878834"/>
            <a:ext cx="2160270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Indicatie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Reden van gebruik</a:t>
            </a:r>
          </a:p>
          <a:p>
            <a:r>
              <a:rPr lang="nl-NL" dirty="0"/>
              <a:t>Bij welk ziekten/ziektebeelden kan het geneesmiddel worden toegepast? </a:t>
            </a:r>
          </a:p>
          <a:p>
            <a:pPr marL="411480" lvl="1" indent="0">
              <a:buNone/>
            </a:pPr>
            <a:endParaRPr lang="nl-NL" dirty="0"/>
          </a:p>
          <a:p>
            <a:r>
              <a:rPr lang="nl-NL" dirty="0"/>
              <a:t>Indicatie acetylsalicylzuur (Aspirine®) </a:t>
            </a:r>
          </a:p>
          <a:p>
            <a:pPr lvl="1"/>
            <a:r>
              <a:rPr lang="nl-NL" dirty="0"/>
              <a:t>Koorts en pijn</a:t>
            </a:r>
          </a:p>
          <a:p>
            <a:pPr lvl="1"/>
            <a:r>
              <a:rPr lang="nl-NL" dirty="0"/>
              <a:t>Ontstekingsremming bij reumatische aandoeningen</a:t>
            </a:r>
          </a:p>
          <a:p>
            <a:pPr lvl="1"/>
            <a:r>
              <a:rPr lang="nl-NL" dirty="0"/>
              <a:t>Antistollingsmiddel (na bv. hartinfarct)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74" y="4773169"/>
            <a:ext cx="3048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19C97-B0BE-4739-96D9-69814D95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i="1" dirty="0">
                <a:solidFill>
                  <a:srgbClr val="0070C0"/>
                </a:solidFill>
              </a:rPr>
              <a:t>Bloedspiegel= </a:t>
            </a:r>
            <a:r>
              <a:rPr lang="nl-NL" sz="3200" i="1" dirty="0">
                <a:solidFill>
                  <a:srgbClr val="0070C0"/>
                </a:solidFill>
              </a:rPr>
              <a:t>concentratie van het middel in het bloed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69A371-2FB1-4C21-8359-682AA974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Bepaalde hoeveelheid in bloed nodig om te werken =</a:t>
            </a:r>
          </a:p>
          <a:p>
            <a:r>
              <a:rPr lang="nl-NL" b="1" dirty="0">
                <a:solidFill>
                  <a:srgbClr val="0070C0"/>
                </a:solidFill>
              </a:rPr>
              <a:t>Minimaal effectieve concentratie</a:t>
            </a:r>
            <a:br>
              <a:rPr lang="nl-NL" b="1" dirty="0">
                <a:solidFill>
                  <a:srgbClr val="0070C0"/>
                </a:solidFill>
              </a:rPr>
            </a:br>
            <a:endParaRPr lang="nl-NL" b="1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Bloedspiegel daalt onder minimaal effectieve concentratie =  </a:t>
            </a:r>
            <a:r>
              <a:rPr lang="nl-NL" b="1" dirty="0">
                <a:solidFill>
                  <a:srgbClr val="0070C0"/>
                </a:solidFill>
              </a:rPr>
              <a:t>middel is uitgewerkt.</a:t>
            </a:r>
          </a:p>
          <a:p>
            <a:endParaRPr lang="nl-NL" b="1" dirty="0">
              <a:solidFill>
                <a:srgbClr val="0070C0"/>
              </a:solidFill>
            </a:endParaRPr>
          </a:p>
          <a:p>
            <a:r>
              <a:rPr lang="nl-NL" b="1" dirty="0">
                <a:solidFill>
                  <a:srgbClr val="0070C0"/>
                </a:solidFill>
              </a:rPr>
              <a:t>Indien voortdurende werking noodzakelijk dan nieuwe dosis innemen voordat de bloedspiegel daal tot onder minimaal effectieven concentratie</a:t>
            </a:r>
          </a:p>
        </p:txBody>
      </p:sp>
    </p:spTree>
    <p:extLst>
      <p:ext uri="{BB962C8B-B14F-4D97-AF65-F5344CB8AC3E}">
        <p14:creationId xmlns:p14="http://schemas.microsoft.com/office/powerpoint/2010/main" val="2753304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684</Words>
  <Application>Microsoft Office PowerPoint</Application>
  <PresentationFormat>Diavoorstelling (4:3)</PresentationFormat>
  <Paragraphs>171</Paragraphs>
  <Slides>20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Tw Cen MT</vt:lpstr>
      <vt:lpstr>Wingdings</vt:lpstr>
      <vt:lpstr>Wingdings 3</vt:lpstr>
      <vt:lpstr>Integraal</vt:lpstr>
      <vt:lpstr>Geneesmiddelen</vt:lpstr>
      <vt:lpstr>Farmacotherapie</vt:lpstr>
      <vt:lpstr>Zelfzorg of alleen op recept</vt:lpstr>
      <vt:lpstr>Toedieningswegen</vt:lpstr>
      <vt:lpstr>Toedieningswegen</vt:lpstr>
      <vt:lpstr>Lokale werking</vt:lpstr>
      <vt:lpstr>Systemische werking</vt:lpstr>
      <vt:lpstr>Indicatie</vt:lpstr>
      <vt:lpstr>Bloedspiegel= concentratie van het middel in het bloed</vt:lpstr>
      <vt:lpstr>Wat zien we hier gebeuren? Om de hoeveel tijd neemt deze patiënt een tablet?  </vt:lpstr>
      <vt:lpstr>Omzetting en uitscheiding</vt:lpstr>
      <vt:lpstr>Halfwaardetijd</vt:lpstr>
      <vt:lpstr>Vraag</vt:lpstr>
      <vt:lpstr>DOSERING</vt:lpstr>
      <vt:lpstr>Geneesmiddelgroepen</vt:lpstr>
      <vt:lpstr>Ordening volgens orgaansetting</vt:lpstr>
      <vt:lpstr>Voorbeeld</vt:lpstr>
      <vt:lpstr>Contra-indicaties</vt:lpstr>
      <vt:lpstr>Bijwerkingen</vt:lpstr>
      <vt:lpstr>Interacties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Geneesmiddelen</dc:title>
  <dc:creator>Hanneke van Tuinen</dc:creator>
  <cp:lastModifiedBy>Rhea Houtkruijer</cp:lastModifiedBy>
  <cp:revision>16</cp:revision>
  <dcterms:created xsi:type="dcterms:W3CDTF">2019-10-06T10:19:46Z</dcterms:created>
  <dcterms:modified xsi:type="dcterms:W3CDTF">2020-11-19T07:24:21Z</dcterms:modified>
</cp:coreProperties>
</file>